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304" r:id="rId4"/>
    <p:sldId id="310" r:id="rId5"/>
    <p:sldId id="322" r:id="rId6"/>
    <p:sldId id="323" r:id="rId7"/>
    <p:sldId id="326" r:id="rId8"/>
    <p:sldId id="328" r:id="rId9"/>
    <p:sldId id="329" r:id="rId10"/>
    <p:sldId id="330" r:id="rId11"/>
    <p:sldId id="30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 userDrawn="1">
          <p15:clr>
            <a:srgbClr val="A4A3A4"/>
          </p15:clr>
        </p15:guide>
        <p15:guide id="2" pos="39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E89"/>
    <a:srgbClr val="4A8498"/>
    <a:srgbClr val="0A243F"/>
    <a:srgbClr val="2B3645"/>
    <a:srgbClr val="ED7E30"/>
    <a:srgbClr val="FFC100"/>
    <a:srgbClr val="7DC150"/>
    <a:srgbClr val="D0DFE4"/>
    <a:srgbClr val="C55A11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070"/>
        <p:guide pos="3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113FC-4DA7-4CA5-8107-A750ED5FFF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8B92-142A-4F0B-A402-ECE7DA9646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标题 67"/>
          <p:cNvSpPr>
            <a:spLocks noGrp="1"/>
          </p:cNvSpPr>
          <p:nvPr>
            <p:ph type="title"/>
          </p:nvPr>
        </p:nvSpPr>
        <p:spPr>
          <a:xfrm>
            <a:off x="7063740" y="3017520"/>
            <a:ext cx="1435735" cy="1925955"/>
          </a:xfrm>
        </p:spPr>
        <p:txBody>
          <a:bodyPr>
            <a:normAutofit/>
          </a:bodyPr>
          <a:p>
            <a:pPr algn="l">
              <a:lnSpc>
                <a:spcPct val="100000"/>
              </a:lnSpc>
            </a:pPr>
            <a:r>
              <a:rPr sz="1800"/>
              <a:t>专业设计： 夹具/装配 治具/非标 自动化设备 /辅助机具</a:t>
            </a:r>
            <a:endParaRPr sz="1800"/>
          </a:p>
        </p:txBody>
      </p:sp>
      <p:pic>
        <p:nvPicPr>
          <p:cNvPr id="10" name="William Joseph - Radioacti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352550" y="190500"/>
            <a:ext cx="609600" cy="609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99475" y="6264910"/>
            <a:ext cx="318452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武汉力加成机械有限公司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2" name="išľíďè"/>
          <p:cNvSpPr/>
          <p:nvPr/>
        </p:nvSpPr>
        <p:spPr bwMode="auto">
          <a:xfrm>
            <a:off x="2266229" y="1019857"/>
            <a:ext cx="3554549" cy="3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9"/>
          <p:cNvGrpSpPr/>
          <p:nvPr/>
        </p:nvGrpSpPr>
        <p:grpSpPr>
          <a:xfrm rot="0">
            <a:off x="6189980" y="19113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grpSp>
          <p:nvGrpSpPr>
            <p:cNvPr id="36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2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sp>
          <p:sp>
            <p:nvSpPr>
              <p:cNvPr id="3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sp>
        </p:grpSp>
        <p:sp>
          <p:nvSpPr>
            <p:cNvPr id="37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</p:grpSp>
      <p:cxnSp>
        <p:nvCxnSpPr>
          <p:cNvPr id="30" name="直接连接符 29"/>
          <p:cNvCxnSpPr/>
          <p:nvPr/>
        </p:nvCxnSpPr>
        <p:spPr>
          <a:xfrm flipV="1">
            <a:off x="6898005" y="339090"/>
            <a:ext cx="5130800" cy="215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898005" y="9398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41" name="išľíďè"/>
          <p:cNvSpPr/>
          <p:nvPr/>
        </p:nvSpPr>
        <p:spPr bwMode="auto">
          <a:xfrm>
            <a:off x="121285" y="93980"/>
            <a:ext cx="463105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396240" y="45720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9710" y="1287145"/>
            <a:ext cx="6134735" cy="43942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219710" y="6454775"/>
            <a:ext cx="72624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6" name="组合 39"/>
          <p:cNvGrpSpPr/>
          <p:nvPr/>
        </p:nvGrpSpPr>
        <p:grpSpPr>
          <a:xfrm rot="0">
            <a:off x="7262495" y="645985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4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grpSp>
          <p:nvGrpSpPr>
            <p:cNvPr id="49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50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sp>
          <p:sp>
            <p:nvSpPr>
              <p:cNvPr id="51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</p:sp>
        </p:grpSp>
        <p:sp>
          <p:nvSpPr>
            <p:cNvPr id="52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</p:grpSp>
      <p:cxnSp>
        <p:nvCxnSpPr>
          <p:cNvPr id="53" name="直接连接符 52"/>
          <p:cNvCxnSpPr/>
          <p:nvPr/>
        </p:nvCxnSpPr>
        <p:spPr>
          <a:xfrm>
            <a:off x="170180" y="6719570"/>
            <a:ext cx="7140575" cy="6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20650" y="1814830"/>
            <a:ext cx="46316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3765">
              <a:lnSpc>
                <a:spcPct val="300000"/>
              </a:lnSpc>
              <a:spcBef>
                <a:spcPct val="0"/>
              </a:spcBef>
              <a:defRPr/>
            </a:pP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                       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我们的团队  </a:t>
            </a: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Passion 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激情    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defTabSz="913765">
              <a:lnSpc>
                <a:spcPct val="300000"/>
              </a:lnSpc>
              <a:spcBef>
                <a:spcPct val="0"/>
              </a:spcBef>
              <a:defRPr/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            我们的理念  </a:t>
            </a: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Innovate  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创新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defTabSz="913765">
              <a:lnSpc>
                <a:spcPct val="300000"/>
              </a:lnSpc>
              <a:spcBef>
                <a:spcPct val="0"/>
              </a:spcBef>
              <a:defRPr/>
            </a:pP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 我们的产品  </a:t>
            </a: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Reliable  </a:t>
            </a:r>
            <a:r>
              <a:rPr lang="zh-CN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可靠</a:t>
            </a:r>
            <a:endParaRPr lang="zh-CN" altLang="en-US" sz="200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7140" y="3317240"/>
            <a:ext cx="2059940" cy="247396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375" y="360680"/>
            <a:ext cx="1760855" cy="199136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645" y="1590675"/>
            <a:ext cx="2350135" cy="142684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425" y="5031105"/>
            <a:ext cx="1931035" cy="182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3853" y="981003"/>
            <a:ext cx="3855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谢谢观看</a:t>
            </a:r>
            <a:endParaRPr kumimoji="0" lang="zh-CN" altLang="en-US" sz="6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William Joseph - Radioacti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352550" y="190500"/>
            <a:ext cx="609600" cy="6096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55370" y="2088999"/>
            <a:ext cx="19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THANKS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39"/>
          <p:cNvGrpSpPr/>
          <p:nvPr/>
        </p:nvGrpSpPr>
        <p:grpSpPr>
          <a:xfrm rot="0">
            <a:off x="6299200" y="96520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2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4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32" name="文本框 31"/>
          <p:cNvSpPr txBox="1"/>
          <p:nvPr/>
        </p:nvSpPr>
        <p:spPr>
          <a:xfrm>
            <a:off x="6972300" y="112395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972300" y="357505"/>
            <a:ext cx="5039360" cy="88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8735" y="6751955"/>
            <a:ext cx="5514975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11868785" y="5849620"/>
            <a:ext cx="22860" cy="741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组合 39"/>
          <p:cNvGrpSpPr/>
          <p:nvPr/>
        </p:nvGrpSpPr>
        <p:grpSpPr>
          <a:xfrm rot="0">
            <a:off x="5407025" y="6498590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7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8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9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22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cxnSp>
        <p:nvCxnSpPr>
          <p:cNvPr id="30" name="直接连接符 29"/>
          <p:cNvCxnSpPr/>
          <p:nvPr/>
        </p:nvCxnSpPr>
        <p:spPr>
          <a:xfrm>
            <a:off x="6227445" y="6498590"/>
            <a:ext cx="5585460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29540" y="647446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57" name="文本占位符 50"/>
          <p:cNvSpPr>
            <a:spLocks noGrp="1"/>
          </p:cNvSpPr>
          <p:nvPr/>
        </p:nvSpPr>
        <p:spPr>
          <a:xfrm>
            <a:off x="6163310" y="659066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" name="文本占位符 50"/>
          <p:cNvSpPr>
            <a:spLocks noGrp="1"/>
          </p:cNvSpPr>
          <p:nvPr>
            <p:ph type="body" idx="1"/>
          </p:nvPr>
        </p:nvSpPr>
        <p:spPr>
          <a:xfrm>
            <a:off x="6678930" y="6526530"/>
            <a:ext cx="5005070" cy="224155"/>
          </a:xfrm>
        </p:spPr>
        <p:txBody>
          <a:bodyPr>
            <a:noAutofit/>
          </a:bodyPr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pSp>
        <p:nvGrpSpPr>
          <p:cNvPr id="39" name="组合 39"/>
          <p:cNvGrpSpPr/>
          <p:nvPr/>
        </p:nvGrpSpPr>
        <p:grpSpPr>
          <a:xfrm rot="0">
            <a:off x="6243320" y="14795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7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36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2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37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32" name="文本框 31"/>
          <p:cNvSpPr txBox="1"/>
          <p:nvPr/>
        </p:nvSpPr>
        <p:spPr>
          <a:xfrm>
            <a:off x="6910070" y="16891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5974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0" y="6737350"/>
            <a:ext cx="5118735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20650" y="6526530"/>
            <a:ext cx="516255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12" name="组合 39"/>
          <p:cNvGrpSpPr/>
          <p:nvPr/>
        </p:nvGrpSpPr>
        <p:grpSpPr>
          <a:xfrm rot="0">
            <a:off x="5081270" y="647128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4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5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120650" y="316865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23135" y="2914650"/>
            <a:ext cx="1656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客户名称：</a:t>
            </a:r>
            <a:endParaRPr lang="zh-CN" altLang="en-US" sz="2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4710430" y="3277235"/>
            <a:ext cx="2904490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4603115" y="4005580"/>
            <a:ext cx="2904490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603115" y="4552315"/>
            <a:ext cx="2904490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603115" y="5117465"/>
            <a:ext cx="2904490" cy="9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179955" y="3545205"/>
            <a:ext cx="1436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公司名称：</a:t>
            </a:r>
            <a:endParaRPr lang="zh-CN" altLang="en-US" sz="2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873250" y="4244340"/>
            <a:ext cx="17430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方案负责人</a:t>
            </a:r>
            <a:r>
              <a:rPr lang="zh-CN" altLang="en-US" sz="16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：</a:t>
            </a:r>
            <a:endParaRPr lang="zh-CN" altLang="en-US" sz="16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73250" y="4781550"/>
            <a:ext cx="17430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日     期 ： </a:t>
            </a:r>
            <a:endParaRPr lang="zh-CN" altLang="en-US" sz="2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03115" y="2826385"/>
            <a:ext cx="4775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电力</a:t>
            </a:r>
            <a:r>
              <a:rPr lang="en-US" altLang="zh-CN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 </a:t>
            </a:r>
            <a:endParaRPr lang="zh-CN" altLang="en-US" sz="2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02785" y="3554730"/>
            <a:ext cx="3802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武汉力加成科技有限公司</a:t>
            </a:r>
            <a:endParaRPr lang="zh-CN" altLang="en-US" sz="2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5866765" y="6513830"/>
            <a:ext cx="6145530" cy="127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1960225" y="5332095"/>
            <a:ext cx="25400" cy="11944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03115" y="4091940"/>
            <a:ext cx="3802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杨易</a:t>
            </a:r>
            <a:r>
              <a:rPr lang="en-US" altLang="zh-CN" sz="24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 13545394413</a:t>
            </a:r>
            <a:endParaRPr lang="en-US" altLang="zh-CN" sz="24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2785" y="168656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电力设备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5" name="图片 4" descr="42d8e79d206541ce37f8e4e589a70b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030" y="830580"/>
            <a:ext cx="8589645" cy="5517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5025" y="12636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井盖搬运示意图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5" name="图片 4" descr="42d8e79d206541ce37f8e4e589a70b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802640"/>
            <a:ext cx="8589645" cy="5517515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>
            <a:off x="7765415" y="1964055"/>
            <a:ext cx="1539240" cy="19837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228455" y="1244600"/>
            <a:ext cx="1090295" cy="71945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手压式液压站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640070" y="1310005"/>
            <a:ext cx="239395" cy="150431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290820" y="525145"/>
            <a:ext cx="1365885" cy="71945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液压缸，起动井盖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892935" y="4671695"/>
            <a:ext cx="447040" cy="20701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49275" y="4671695"/>
            <a:ext cx="1347470" cy="63309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双轮，保证稳定平行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505585" y="1762125"/>
            <a:ext cx="1419225" cy="47244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间距调节块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314575" y="2234565"/>
            <a:ext cx="1059815" cy="11010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878580" y="4878705"/>
            <a:ext cx="718185" cy="5556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249295" y="5434330"/>
            <a:ext cx="1141730" cy="4889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起重横梁</a:t>
            </a:r>
            <a:endParaRPr lang="zh-CN" altLang="en-US"/>
          </a:p>
        </p:txBody>
      </p:sp>
      <p:cxnSp>
        <p:nvCxnSpPr>
          <p:cNvPr id="25" name="直接箭头连接符 24"/>
          <p:cNvCxnSpPr>
            <a:stCxn id="26" idx="1"/>
          </p:cNvCxnSpPr>
          <p:nvPr/>
        </p:nvCxnSpPr>
        <p:spPr>
          <a:xfrm flipH="1">
            <a:off x="9033510" y="3854450"/>
            <a:ext cx="889000" cy="4508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922510" y="3611880"/>
            <a:ext cx="1090295" cy="4845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手推杆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2" name="文本框 1"/>
          <p:cNvSpPr txBox="1"/>
          <p:nvPr/>
        </p:nvSpPr>
        <p:spPr>
          <a:xfrm>
            <a:off x="2317115" y="1802765"/>
            <a:ext cx="406400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液压部分：</a:t>
            </a:r>
            <a:r>
              <a:rPr lang="en-US" altLang="zh-CN" sz="2400"/>
              <a:t>6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机构部分：</a:t>
            </a:r>
            <a:r>
              <a:rPr lang="en-US" altLang="zh-CN" sz="2400"/>
              <a:t>8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安装调试：</a:t>
            </a:r>
            <a:r>
              <a:rPr lang="en-US" altLang="zh-CN" sz="2400"/>
              <a:t>2000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合计：</a:t>
            </a:r>
            <a:r>
              <a:rPr lang="en-US" altLang="zh-CN" sz="2400"/>
              <a:t>16000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制作周期</a:t>
            </a:r>
            <a:r>
              <a:rPr lang="en-US" altLang="zh-CN" sz="2400"/>
              <a:t>25</a:t>
            </a:r>
            <a:r>
              <a:rPr lang="zh-CN" altLang="en-US" sz="2400"/>
              <a:t>天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463675" y="12807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井盖搬运机</a:t>
            </a:r>
            <a:endParaRPr lang="zh-CN" altLang="en-US" sz="2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115" y="1802765"/>
            <a:ext cx="406400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液压部分：</a:t>
            </a:r>
            <a:r>
              <a:rPr lang="en-US" altLang="zh-CN" sz="2400"/>
              <a:t>6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机构部分：</a:t>
            </a:r>
            <a:r>
              <a:rPr lang="en-US" altLang="zh-CN" sz="2400"/>
              <a:t>8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安装调试：</a:t>
            </a:r>
            <a:r>
              <a:rPr lang="en-US" altLang="zh-CN" sz="2400"/>
              <a:t>2000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合计：</a:t>
            </a:r>
            <a:r>
              <a:rPr lang="en-US" altLang="zh-CN" sz="2400"/>
              <a:t>16000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制作周期</a:t>
            </a:r>
            <a:r>
              <a:rPr lang="en-US" altLang="zh-CN" sz="2400"/>
              <a:t>25</a:t>
            </a:r>
            <a:r>
              <a:rPr lang="zh-CN" altLang="en-US" sz="2400"/>
              <a:t>天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463675" y="12807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井盖搬运机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0695" y="920750"/>
            <a:ext cx="6680835" cy="5554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5025" y="126365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升降平台示意图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0695" y="920750"/>
            <a:ext cx="6680835" cy="5554980"/>
          </a:xfrm>
          <a:prstGeom prst="rect">
            <a:avLst/>
          </a:prstGeom>
        </p:spPr>
      </p:pic>
      <p:cxnSp>
        <p:nvCxnSpPr>
          <p:cNvPr id="25" name="直接箭头连接符 24"/>
          <p:cNvCxnSpPr>
            <a:stCxn id="26" idx="1"/>
          </p:cNvCxnSpPr>
          <p:nvPr/>
        </p:nvCxnSpPr>
        <p:spPr>
          <a:xfrm flipH="1">
            <a:off x="9033510" y="2249170"/>
            <a:ext cx="889000" cy="4508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922510" y="2006600"/>
            <a:ext cx="782955" cy="48450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机架框体</a:t>
            </a:r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>
            <a:off x="2911475" y="3335655"/>
            <a:ext cx="1480820" cy="9048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638935" y="2884805"/>
            <a:ext cx="1219835" cy="4508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伸缩油缸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199130" y="5382895"/>
            <a:ext cx="1454785" cy="65722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156460" y="4931410"/>
            <a:ext cx="1024890" cy="51308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可调伸缩平台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8532495" y="3711575"/>
            <a:ext cx="1470660" cy="41973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007600" y="3335655"/>
            <a:ext cx="1202690" cy="47815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升降导轨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795905" y="2124710"/>
            <a:ext cx="1177290" cy="10998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277620" y="1798320"/>
            <a:ext cx="1567815" cy="45085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伸缩油缸导轨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7644765" y="5666740"/>
            <a:ext cx="1338580" cy="330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033510" y="5444490"/>
            <a:ext cx="1024890" cy="51308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绝缘板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5" name="文本框 4"/>
          <p:cNvSpPr txBox="1"/>
          <p:nvPr/>
        </p:nvSpPr>
        <p:spPr>
          <a:xfrm>
            <a:off x="2317115" y="1802765"/>
            <a:ext cx="406400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/>
              <a:t>液压部分：</a:t>
            </a:r>
            <a:r>
              <a:rPr lang="en-US" altLang="zh-CN" sz="2400"/>
              <a:t>3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机构部分：</a:t>
            </a:r>
            <a:r>
              <a:rPr lang="en-US" altLang="zh-CN" sz="2400"/>
              <a:t>20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安装调试：</a:t>
            </a:r>
            <a:r>
              <a:rPr lang="en-US" altLang="zh-CN" sz="2400"/>
              <a:t>3</a:t>
            </a:r>
            <a:r>
              <a:rPr lang="en-US" altLang="zh-CN" sz="2400"/>
              <a:t>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合计：</a:t>
            </a:r>
            <a:r>
              <a:rPr lang="en-US" altLang="zh-CN" sz="2400"/>
              <a:t>2</a:t>
            </a:r>
            <a:r>
              <a:rPr lang="en-US" altLang="zh-CN" sz="2400"/>
              <a:t>6000</a:t>
            </a:r>
            <a:endParaRPr lang="en-US" altLang="zh-CN" sz="2400"/>
          </a:p>
          <a:p>
            <a:pPr>
              <a:lnSpc>
                <a:spcPct val="140000"/>
              </a:lnSpc>
            </a:pPr>
            <a:r>
              <a:rPr lang="zh-CN" altLang="en-US" sz="2400"/>
              <a:t>制作周期</a:t>
            </a:r>
            <a:r>
              <a:rPr lang="en-US" altLang="zh-CN" sz="2400"/>
              <a:t>25</a:t>
            </a:r>
            <a:r>
              <a:rPr lang="zh-CN" altLang="en-US" sz="2400"/>
              <a:t>天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463675" y="128079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ym typeface="+mn-ea"/>
              </a:rPr>
              <a:t>升降机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/>
          <p:cNvSpPr/>
          <p:nvPr/>
        </p:nvSpPr>
        <p:spPr bwMode="auto">
          <a:xfrm>
            <a:off x="0" y="0"/>
            <a:ext cx="4256405" cy="45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武汉力加成科技有限公司</a:t>
            </a:r>
            <a:endParaRPr lang="zh-CN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išľíďè"/>
          <p:cNvSpPr/>
          <p:nvPr/>
        </p:nvSpPr>
        <p:spPr bwMode="auto">
          <a:xfrm>
            <a:off x="0" y="414020"/>
            <a:ext cx="365950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Wuhan Li Jiacheng Machinery Co., Ltd</a:t>
            </a:r>
            <a:endParaRPr lang="zh-CN" altLang="en-US" sz="1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6910070" y="414020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910070" y="15875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grpSp>
        <p:nvGrpSpPr>
          <p:cNvPr id="4" name="组合 39"/>
          <p:cNvGrpSpPr/>
          <p:nvPr/>
        </p:nvGrpSpPr>
        <p:grpSpPr>
          <a:xfrm rot="0">
            <a:off x="5415915" y="645731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10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16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18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306705" y="6478270"/>
            <a:ext cx="533336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1000" b="1" kern="100">
                <a:latin typeface="仿宋" panose="02010609060101010101" charset="-122"/>
                <a:ea typeface="仿宋" panose="02010609060101010101" charset="-122"/>
                <a:cs typeface="Arial" panose="020B0604020202020204"/>
                <a:sym typeface="Times New Roman" panose="02020603050405020304"/>
              </a:rPr>
              <a:t>方案设计构想版权归武汉力加成机械有限公司所有，未经授权转发第三方将追侵权责任</a:t>
            </a:r>
            <a:endParaRPr lang="zh-CN" altLang="en-US" sz="1000" b="1" kern="100">
              <a:latin typeface="仿宋" panose="02010609060101010101" charset="-122"/>
              <a:ea typeface="仿宋" panose="02010609060101010101" charset="-122"/>
              <a:cs typeface="Arial" panose="020B0604020202020204"/>
              <a:sym typeface="Times New Roman" panose="020206030504050203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06705" y="6718935"/>
            <a:ext cx="5135880" cy="44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866245" y="5305425"/>
            <a:ext cx="5715" cy="11607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占位符 50"/>
          <p:cNvSpPr>
            <a:spLocks noGrp="1"/>
          </p:cNvSpPr>
          <p:nvPr/>
        </p:nvSpPr>
        <p:spPr>
          <a:xfrm>
            <a:off x="6007735" y="6503035"/>
            <a:ext cx="5005070" cy="22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10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此方案只为客户提供实现需求的构想，设计方保留对该方案的更改和局部结构优化权</a:t>
            </a:r>
            <a:endParaRPr lang="zh-CN" altLang="en-US" sz="10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6036310" y="6466205"/>
            <a:ext cx="5828665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9"/>
          <p:cNvGrpSpPr/>
          <p:nvPr/>
        </p:nvGrpSpPr>
        <p:grpSpPr>
          <a:xfrm rot="0">
            <a:off x="6221730" y="193675"/>
            <a:ext cx="620488" cy="266065"/>
            <a:chOff x="1617454" y="0"/>
            <a:chExt cx="612666" cy="19050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平行四边形 27"/>
            <p:cNvSpPr/>
            <p:nvPr/>
          </p:nvSpPr>
          <p:spPr>
            <a:xfrm flipH="1">
              <a:off x="176212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40" name="平行四边形 28"/>
            <p:cNvSpPr/>
            <p:nvPr/>
          </p:nvSpPr>
          <p:spPr>
            <a:xfrm flipH="1">
              <a:off x="1905000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grpSp>
          <p:nvGrpSpPr>
            <p:cNvPr id="43" name="组合 36"/>
            <p:cNvGrpSpPr/>
            <p:nvPr/>
          </p:nvGrpSpPr>
          <p:grpSpPr>
            <a:xfrm>
              <a:off x="1617454" y="0"/>
              <a:ext cx="157475" cy="190500"/>
              <a:chOff x="2044614" y="0"/>
              <a:chExt cx="199063" cy="190500"/>
            </a:xfrm>
            <a:grpFill/>
          </p:grpSpPr>
          <p:sp>
            <p:nvSpPr>
              <p:cNvPr id="44" name="平行四边形 26"/>
              <p:cNvSpPr/>
              <p:nvPr/>
            </p:nvSpPr>
            <p:spPr>
              <a:xfrm flipH="1">
                <a:off x="2060925" y="0"/>
                <a:ext cx="182752" cy="190500"/>
              </a:xfrm>
              <a:prstGeom prst="parallelogram">
                <a:avLst>
                  <a:gd name="adj" fmla="val 551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平行四边形 35"/>
              <p:cNvSpPr/>
              <p:nvPr/>
            </p:nvSpPr>
            <p:spPr>
              <a:xfrm flipH="1">
                <a:off x="2044614" y="0"/>
                <a:ext cx="182752" cy="190500"/>
              </a:xfrm>
              <a:prstGeom prst="parallelogram">
                <a:avLst>
                  <a:gd name="adj" fmla="val 5513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sp>
        </p:grpSp>
        <p:sp>
          <p:nvSpPr>
            <p:cNvPr id="46" name="平行四边形 37"/>
            <p:cNvSpPr/>
            <p:nvPr/>
          </p:nvSpPr>
          <p:spPr>
            <a:xfrm flipH="1">
              <a:off x="2047875" y="0"/>
              <a:ext cx="182245" cy="190500"/>
            </a:xfrm>
            <a:prstGeom prst="parallelogram">
              <a:avLst>
                <a:gd name="adj" fmla="val 5513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985" y="1264920"/>
            <a:ext cx="3878580" cy="4781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400" y="1028700"/>
            <a:ext cx="2934970" cy="54229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0" i="0">
                <a:solidFill>
                  <a:srgbClr val="11192D"/>
                </a:solidFill>
                <a:latin typeface="PingFangSC-Semibold"/>
                <a:ea typeface="PingFangSC-Semibold"/>
              </a:rPr>
              <a:t>高压接地工具</a:t>
            </a:r>
            <a:endParaRPr lang="zh-CN" altLang="en-US" sz="2800" b="0" i="0">
              <a:solidFill>
                <a:srgbClr val="11192D"/>
              </a:solidFill>
              <a:latin typeface="PingFangSC-Semibold"/>
              <a:ea typeface="PingFangSC-Semibold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42125" y="2624455"/>
            <a:ext cx="4064000" cy="217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2400"/>
              <a:t>改制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合计：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zh-CN" altLang="en-US" sz="2400"/>
              <a:t>制作周期</a:t>
            </a:r>
            <a:r>
              <a:rPr lang="en-US" altLang="zh-CN" sz="2400"/>
              <a:t>25</a:t>
            </a:r>
            <a:r>
              <a:rPr lang="zh-CN" altLang="en-US" sz="2400"/>
              <a:t>天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MjAzYzk2NGI0NjQ1OTU5YjdhZTkzOGQ4NDUwOTBiMDMifQ=="/>
  <p:tag name="KSO_WPP_MARK_KEY" val="b607f35d-c1d2-4e3f-8b8a-0b40a4fa929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2043</Words>
  <Application>WPS 演示</Application>
  <PresentationFormat>宽屏</PresentationFormat>
  <Paragraphs>180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微软雅黑 Light</vt:lpstr>
      <vt:lpstr>仿宋</vt:lpstr>
      <vt:lpstr>Arial</vt:lpstr>
      <vt:lpstr>Times New Roman</vt:lpstr>
      <vt:lpstr>华文宋体</vt:lpstr>
      <vt:lpstr>Calibri</vt:lpstr>
      <vt:lpstr>Calibri Light</vt:lpstr>
      <vt:lpstr>Arial Unicode MS</vt:lpstr>
      <vt:lpstr>Calibri</vt:lpstr>
      <vt:lpstr>PingFangSC-Semibold</vt:lpstr>
      <vt:lpstr>AMGDT</vt:lpstr>
      <vt:lpstr>Office 主题</vt:lpstr>
      <vt:lpstr>专业设计： 夹具/装配 治具/非标 自动化设备 /辅助机具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104</cp:revision>
  <dcterms:created xsi:type="dcterms:W3CDTF">2018-02-07T04:57:00Z</dcterms:created>
  <dcterms:modified xsi:type="dcterms:W3CDTF">2025-06-11T05:57:17Z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2052-12.8.2.19823</vt:lpwstr>
  </property>
  <property fmtid="{D5CDD505-2E9C-101B-9397-08002B2CF9AE}" pid="3" name="ICV">
    <vt:lpwstr>ECECC92228424106960F38DCA70FC4F4_13</vt:lpwstr>
  </property>
</Properties>
</file>